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6.tif"/><Relationship Id="rId7" Type="http://schemas.openxmlformats.org/officeDocument/2006/relationships/image" Target="../media/image7.tif"/><Relationship Id="rId8" Type="http://schemas.openxmlformats.org/officeDocument/2006/relationships/image" Target="../media/image8.tif"/><Relationship Id="rId9" Type="http://schemas.openxmlformats.org/officeDocument/2006/relationships/image" Target="../media/image9.tif"/><Relationship Id="rId10" Type="http://schemas.openxmlformats.org/officeDocument/2006/relationships/image" Target="../media/image10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1.tif"/><Relationship Id="rId5" Type="http://schemas.openxmlformats.org/officeDocument/2006/relationships/image" Target="../media/image12.tif"/><Relationship Id="rId6" Type="http://schemas.openxmlformats.org/officeDocument/2006/relationships/image" Target="../media/image13.tif"/><Relationship Id="rId7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.tif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"/><Relationship Id="rId3" Type="http://schemas.openxmlformats.org/officeDocument/2006/relationships/image" Target="../media/image13.png"/><Relationship Id="rId4" Type="http://schemas.openxmlformats.org/officeDocument/2006/relationships/image" Target="../media/image18.tif"/><Relationship Id="rId5" Type="http://schemas.openxmlformats.org/officeDocument/2006/relationships/image" Target="../media/image19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0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"/><Relationship Id="rId3" Type="http://schemas.openxmlformats.org/officeDocument/2006/relationships/image" Target="../media/image22.tif"/><Relationship Id="rId4" Type="http://schemas.openxmlformats.org/officeDocument/2006/relationships/image" Target="../media/image17.png"/><Relationship Id="rId5" Type="http://schemas.openxmlformats.org/officeDocument/2006/relationships/image" Target="../media/image23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8.tif"/><Relationship Id="rId4" Type="http://schemas.openxmlformats.org/officeDocument/2006/relationships/image" Target="../media/image13.tif"/><Relationship Id="rId5" Type="http://schemas.openxmlformats.org/officeDocument/2006/relationships/image" Target="../media/image14.tif"/><Relationship Id="rId6" Type="http://schemas.openxmlformats.org/officeDocument/2006/relationships/image" Target="../media/image16.tif"/><Relationship Id="rId7" Type="http://schemas.openxmlformats.org/officeDocument/2006/relationships/image" Target="../media/image20.tif"/><Relationship Id="rId8" Type="http://schemas.openxmlformats.org/officeDocument/2006/relationships/image" Target="../media/image23.tif"/><Relationship Id="rId9" Type="http://schemas.openxmlformats.org/officeDocument/2006/relationships/image" Target="../media/image17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creenshot 2021-10-07 at 11.03.17.png" descr="Screenshot 2021-10-07 at 11.03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16028" y="2951869"/>
            <a:ext cx="11355743" cy="1039499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Zombie Cheminfomatics -…"/>
          <p:cNvSpPr txBox="1"/>
          <p:nvPr>
            <p:ph type="ctrTitle"/>
          </p:nvPr>
        </p:nvSpPr>
        <p:spPr>
          <a:xfrm>
            <a:off x="331164" y="169793"/>
            <a:ext cx="21210961" cy="3059123"/>
          </a:xfrm>
          <a:prstGeom prst="rect">
            <a:avLst/>
          </a:prstGeom>
        </p:spPr>
        <p:txBody>
          <a:bodyPr/>
          <a:lstStyle/>
          <a:p>
            <a:pPr defTabSz="1877520">
              <a:defRPr spc="-178" sz="8932"/>
            </a:pPr>
            <a:r>
              <a:t>Zombie Cheminfomatics - </a:t>
            </a:r>
          </a:p>
          <a:p>
            <a:pPr defTabSz="1877520">
              <a:defRPr spc="-178" sz="8932"/>
            </a:pPr>
            <a:r>
              <a:t>Dead languages that refuse to stay dead</a:t>
            </a:r>
          </a:p>
        </p:txBody>
      </p:sp>
      <p:sp>
        <p:nvSpPr>
          <p:cNvPr id="153" name="Jeremy Frey…"/>
          <p:cNvSpPr txBox="1"/>
          <p:nvPr/>
        </p:nvSpPr>
        <p:spPr>
          <a:xfrm>
            <a:off x="249606" y="11909643"/>
            <a:ext cx="5374399" cy="171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000000"/>
                </a:solidFill>
              </a:defRPr>
            </a:pPr>
            <a:r>
              <a:t>Jeremy Frey </a:t>
            </a:r>
          </a:p>
          <a:p>
            <a:pPr algn="l">
              <a:defRPr sz="2600">
                <a:solidFill>
                  <a:srgbClr val="000000"/>
                </a:solidFill>
              </a:defRPr>
            </a:pPr>
            <a:r>
              <a:t>Michael Blakey</a:t>
            </a:r>
          </a:p>
          <a:p>
            <a:pPr algn="l">
              <a:defRPr sz="2600">
                <a:solidFill>
                  <a:srgbClr val="000000"/>
                </a:solidFill>
              </a:defRPr>
            </a:pPr>
            <a:r>
              <a:t>The Frey Research Group</a:t>
            </a:r>
          </a:p>
          <a:p>
            <a:pPr algn="l">
              <a:defRPr sz="2600">
                <a:solidFill>
                  <a:srgbClr val="000000"/>
                </a:solidFill>
              </a:defRPr>
            </a:pPr>
            <a:r>
              <a:t>University of Southampton </a:t>
            </a:r>
          </a:p>
        </p:txBody>
      </p:sp>
      <p:sp>
        <p:nvSpPr>
          <p:cNvPr id="154" name="Re-evaluation of the WLN Reader"/>
          <p:cNvSpPr txBox="1"/>
          <p:nvPr/>
        </p:nvSpPr>
        <p:spPr>
          <a:xfrm>
            <a:off x="300503" y="4717663"/>
            <a:ext cx="468111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Re-evaluation of the WLN Reader</a:t>
            </a:r>
          </a:p>
        </p:txBody>
      </p:sp>
      <p:sp>
        <p:nvSpPr>
          <p:cNvPr id="155" name="Molecular Generation With WLN - Variational Autoencoders &amp; GAN’s"/>
          <p:cNvSpPr txBox="1"/>
          <p:nvPr/>
        </p:nvSpPr>
        <p:spPr>
          <a:xfrm>
            <a:off x="309204" y="5723339"/>
            <a:ext cx="940612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Molecular Generation With WLN - Variational Autoencoders &amp; GAN’s</a:t>
            </a:r>
          </a:p>
        </p:txBody>
      </p:sp>
      <p:sp>
        <p:nvSpPr>
          <p:cNvPr id="156" name="Chemical Descriptor Regression Experiment - Delaney"/>
          <p:cNvSpPr txBox="1"/>
          <p:nvPr/>
        </p:nvSpPr>
        <p:spPr>
          <a:xfrm>
            <a:off x="265950" y="6185204"/>
            <a:ext cx="759988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Chemical Descriptor Regression Experiment - Delaney 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489" y="7425973"/>
            <a:ext cx="4225737" cy="3059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95830" y="9737820"/>
            <a:ext cx="3107929" cy="2842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61806" y="7460859"/>
            <a:ext cx="5988319" cy="266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Why should WLN continue? - Graph Representation Learning"/>
          <p:cNvSpPr txBox="1"/>
          <p:nvPr/>
        </p:nvSpPr>
        <p:spPr>
          <a:xfrm>
            <a:off x="282095" y="6652967"/>
            <a:ext cx="854354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Why should WLN continue? - Graph Representation Learning </a:t>
            </a:r>
          </a:p>
        </p:txBody>
      </p:sp>
      <p:sp>
        <p:nvSpPr>
          <p:cNvPr id="161" name="Presentation Topics"/>
          <p:cNvSpPr txBox="1"/>
          <p:nvPr/>
        </p:nvSpPr>
        <p:spPr>
          <a:xfrm>
            <a:off x="203816" y="3673640"/>
            <a:ext cx="546597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Presentation Topics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9045" t="0" r="0" b="6529"/>
          <a:stretch>
            <a:fillRect/>
          </a:stretch>
        </p:blipFill>
        <p:spPr>
          <a:xfrm>
            <a:off x="21618267" y="331115"/>
            <a:ext cx="3108071" cy="343973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miles to WLN Neural Translation"/>
          <p:cNvSpPr txBox="1"/>
          <p:nvPr/>
        </p:nvSpPr>
        <p:spPr>
          <a:xfrm>
            <a:off x="308885" y="5220501"/>
            <a:ext cx="466435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Smiles to WLN Neural Translation</a:t>
            </a:r>
          </a:p>
        </p:txBody>
      </p:sp>
      <p:sp>
        <p:nvSpPr>
          <p:cNvPr id="164" name="Square"/>
          <p:cNvSpPr/>
          <p:nvPr/>
        </p:nvSpPr>
        <p:spPr>
          <a:xfrm>
            <a:off x="13545931" y="9511988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Other Descriptors"/>
          <p:cNvSpPr txBox="1"/>
          <p:nvPr>
            <p:ph type="title" idx="4294967295"/>
          </p:nvPr>
        </p:nvSpPr>
        <p:spPr>
          <a:xfrm>
            <a:off x="220141" y="106480"/>
            <a:ext cx="11754746" cy="2575376"/>
          </a:xfrm>
          <a:prstGeom prst="rect">
            <a:avLst/>
          </a:prstGeom>
        </p:spPr>
        <p:txBody>
          <a:bodyPr anchor="ctr"/>
          <a:lstStyle>
            <a:lvl1pPr defTabSz="1877520">
              <a:defRPr b="0" spc="-178" sz="89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Other Descriptors</a:t>
            </a:r>
          </a:p>
        </p:txBody>
      </p:sp>
      <p:pic>
        <p:nvPicPr>
          <p:cNvPr id="275" name="logP.png" descr="log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176" y="1972212"/>
            <a:ext cx="7624016" cy="10709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olar_surface_area.png" descr="polar_surface_are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65473" y="2122267"/>
            <a:ext cx="7624016" cy="10709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TPSA.png" descr="TPS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60824" y="2122267"/>
            <a:ext cx="7624016" cy="10709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-evaluating the WLN Reader"/>
          <p:cNvSpPr txBox="1"/>
          <p:nvPr>
            <p:ph type="title"/>
          </p:nvPr>
        </p:nvSpPr>
        <p:spPr>
          <a:xfrm>
            <a:off x="268650" y="41801"/>
            <a:ext cx="10994263" cy="2575376"/>
          </a:xfrm>
          <a:prstGeom prst="rect">
            <a:avLst/>
          </a:prstGeom>
        </p:spPr>
        <p:txBody>
          <a:bodyPr/>
          <a:lstStyle>
            <a:lvl1pPr defTabSz="1877520">
              <a:defRPr spc="-178" sz="8932"/>
            </a:lvl1pPr>
          </a:lstStyle>
          <a:p>
            <a:pPr/>
            <a:r>
              <a:t>Re-evaluating the WLN Reader</a:t>
            </a:r>
          </a:p>
        </p:txBody>
      </p:sp>
      <p:sp>
        <p:nvSpPr>
          <p:cNvPr id="167" name="Mistakes fall in 5 main categories"/>
          <p:cNvSpPr txBox="1"/>
          <p:nvPr/>
        </p:nvSpPr>
        <p:spPr>
          <a:xfrm>
            <a:off x="17837807" y="112744"/>
            <a:ext cx="6654666" cy="148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b="1" sz="4800">
                <a:solidFill>
                  <a:srgbClr val="000000"/>
                </a:solidFill>
              </a:defRPr>
            </a:lvl1pPr>
          </a:lstStyle>
          <a:p>
            <a:pPr/>
            <a:r>
              <a:t>Mistakes fall in 5 main categories</a:t>
            </a:r>
          </a:p>
        </p:txBody>
      </p:sp>
      <p:sp>
        <p:nvSpPr>
          <p:cNvPr id="168" name="Reader Score revised to 87%"/>
          <p:cNvSpPr txBox="1"/>
          <p:nvPr/>
        </p:nvSpPr>
        <p:spPr>
          <a:xfrm>
            <a:off x="298476" y="2636417"/>
            <a:ext cx="81305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Reader Score revised to 87%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9447" t="0" r="19447" b="0"/>
          <a:stretch>
            <a:fillRect/>
          </a:stretch>
        </p:blipFill>
        <p:spPr>
          <a:xfrm>
            <a:off x="6709763" y="5578611"/>
            <a:ext cx="3492164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- Fused rings &gt; 2 - Aliphatic/aromatic ring mixes - Spiro Rings - Ring Bridges - Expanding Charge Valence"/>
          <p:cNvSpPr txBox="1"/>
          <p:nvPr/>
        </p:nvSpPr>
        <p:spPr>
          <a:xfrm>
            <a:off x="17875006" y="1610942"/>
            <a:ext cx="6165280" cy="2489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3500">
                <a:solidFill>
                  <a:srgbClr val="525453"/>
                </a:solidFill>
              </a:defRPr>
            </a:pPr>
            <a:r>
              <a:t>- Fused rings &gt; 2</a:t>
            </a:r>
            <a:br/>
            <a:r>
              <a:t>- Aliphatic/aromatic ring mixes</a:t>
            </a:r>
            <a:br/>
            <a:r>
              <a:t>- Spiro Rings</a:t>
            </a:r>
            <a:br/>
            <a:r>
              <a:t>- Ring Bridges</a:t>
            </a:r>
            <a:br/>
            <a:r>
              <a:t>- Expanding Charge Valence</a:t>
            </a:r>
          </a:p>
        </p:txBody>
      </p:sp>
      <p:sp>
        <p:nvSpPr>
          <p:cNvPr id="171" name="L66 &amp;TJ"/>
          <p:cNvSpPr txBox="1"/>
          <p:nvPr/>
        </p:nvSpPr>
        <p:spPr>
          <a:xfrm>
            <a:off x="7855679" y="7671468"/>
            <a:ext cx="123261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L66 &amp;TJ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1142" t="0" r="12482" b="0"/>
          <a:stretch>
            <a:fillRect/>
          </a:stretch>
        </p:blipFill>
        <p:spPr>
          <a:xfrm>
            <a:off x="777437" y="5222042"/>
            <a:ext cx="5281339" cy="230499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666 N6 B6 R6 Q6 4ABRS C&amp;J"/>
          <p:cNvSpPr txBox="1"/>
          <p:nvPr/>
        </p:nvSpPr>
        <p:spPr>
          <a:xfrm>
            <a:off x="1234150" y="7733744"/>
            <a:ext cx="44000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L666 N6 B6 R6 Q6 4ABRS C&amp;J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2240" t="0" r="12240" b="0"/>
          <a:stretch>
            <a:fillRect/>
          </a:stretch>
        </p:blipFill>
        <p:spPr>
          <a:xfrm>
            <a:off x="10852977" y="5562441"/>
            <a:ext cx="4315938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L6XTJ A-&amp; AL5XTJ"/>
          <p:cNvSpPr txBox="1"/>
          <p:nvPr/>
        </p:nvSpPr>
        <p:spPr>
          <a:xfrm>
            <a:off x="11674148" y="7655298"/>
            <a:ext cx="270601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L6XTJ A-&amp; AL5XTJ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32902" t="0" r="30832" b="0"/>
          <a:stretch>
            <a:fillRect/>
          </a:stretch>
        </p:blipFill>
        <p:spPr>
          <a:xfrm>
            <a:off x="8023354" y="8320691"/>
            <a:ext cx="2708284" cy="2489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31137" t="0" r="31137" b="0"/>
          <a:stretch>
            <a:fillRect/>
          </a:stretch>
        </p:blipFill>
        <p:spPr>
          <a:xfrm>
            <a:off x="10847971" y="8320492"/>
            <a:ext cx="2817531" cy="2489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26399" t="0" r="26399" b="0"/>
          <a:stretch>
            <a:fillRect/>
          </a:stretch>
        </p:blipFill>
        <p:spPr>
          <a:xfrm>
            <a:off x="3730048" y="8760793"/>
            <a:ext cx="2817404" cy="1989625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L55 ATJ"/>
          <p:cNvSpPr txBox="1"/>
          <p:nvPr/>
        </p:nvSpPr>
        <p:spPr>
          <a:xfrm>
            <a:off x="4533728" y="10928256"/>
            <a:ext cx="121005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L55 ATJ</a:t>
            </a:r>
          </a:p>
        </p:txBody>
      </p:sp>
      <p:sp>
        <p:nvSpPr>
          <p:cNvPr id="180" name="QGO&amp;O &amp;-KA-"/>
          <p:cNvSpPr txBox="1"/>
          <p:nvPr/>
        </p:nvSpPr>
        <p:spPr>
          <a:xfrm>
            <a:off x="8303833" y="10928256"/>
            <a:ext cx="214731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QGO&amp;O &amp;-KA-</a:t>
            </a:r>
          </a:p>
        </p:txBody>
      </p:sp>
      <p:sp>
        <p:nvSpPr>
          <p:cNvPr id="181" name="QSUS&amp;Q &amp;-NA-"/>
          <p:cNvSpPr txBox="1"/>
          <p:nvPr/>
        </p:nvSpPr>
        <p:spPr>
          <a:xfrm>
            <a:off x="11098591" y="10928256"/>
            <a:ext cx="231617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QSUS&amp;Q &amp;-NA-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2138657" y="10238960"/>
            <a:ext cx="2147318" cy="346087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maller Categories are very easily fixable"/>
          <p:cNvSpPr txBox="1"/>
          <p:nvPr/>
        </p:nvSpPr>
        <p:spPr>
          <a:xfrm>
            <a:off x="17837807" y="4952894"/>
            <a:ext cx="6654666" cy="1151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b="1" sz="3600">
                <a:solidFill>
                  <a:srgbClr val="000000"/>
                </a:solidFill>
              </a:defRPr>
            </a:lvl1pPr>
          </a:lstStyle>
          <a:p>
            <a:pPr/>
            <a:r>
              <a:t>Smaller Categories are very easily fixable</a:t>
            </a:r>
          </a:p>
        </p:txBody>
      </p:sp>
      <p:sp>
        <p:nvSpPr>
          <p:cNvPr id="184" name="- Ring Phosphorus - Some elemental metals    missing"/>
          <p:cNvSpPr txBox="1"/>
          <p:nvPr/>
        </p:nvSpPr>
        <p:spPr>
          <a:xfrm>
            <a:off x="18027164" y="6159888"/>
            <a:ext cx="5178490" cy="2019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3500">
                <a:solidFill>
                  <a:srgbClr val="000000"/>
                </a:solidFill>
              </a:defRPr>
            </a:pPr>
            <a:r>
              <a:rPr>
                <a:solidFill>
                  <a:srgbClr val="525453"/>
                </a:solidFill>
              </a:rPr>
              <a:t>- Ring Phosphorus</a:t>
            </a:r>
            <a:br>
              <a:rPr>
                <a:solidFill>
                  <a:srgbClr val="525453"/>
                </a:solidFill>
              </a:rPr>
            </a:br>
            <a:r>
              <a:rPr>
                <a:solidFill>
                  <a:srgbClr val="525453"/>
                </a:solidFill>
              </a:rPr>
              <a:t>- Some elemental metals </a:t>
            </a:r>
            <a:br>
              <a:rPr>
                <a:solidFill>
                  <a:srgbClr val="525453"/>
                </a:solidFill>
              </a:rPr>
            </a:br>
            <a:r>
              <a:rPr>
                <a:solidFill>
                  <a:srgbClr val="525453"/>
                </a:solidFill>
              </a:rPr>
              <a:t>  missing</a:t>
            </a:r>
            <a:br/>
          </a:p>
        </p:txBody>
      </p:sp>
      <p:sp>
        <p:nvSpPr>
          <p:cNvPr id="185" name="We only corrected the data!"/>
          <p:cNvSpPr txBox="1"/>
          <p:nvPr/>
        </p:nvSpPr>
        <p:spPr>
          <a:xfrm>
            <a:off x="298476" y="3515393"/>
            <a:ext cx="7610552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We only corrected the data!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20419" t="0" r="20419" b="0"/>
          <a:stretch>
            <a:fillRect/>
          </a:stretch>
        </p:blipFill>
        <p:spPr>
          <a:xfrm>
            <a:off x="17965892" y="7991399"/>
            <a:ext cx="3380997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31183" t="0" r="31183" b="0"/>
          <a:stretch>
            <a:fillRect/>
          </a:stretch>
        </p:blipFill>
        <p:spPr>
          <a:xfrm>
            <a:off x="21592259" y="7991399"/>
            <a:ext cx="2150705" cy="190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creenshot 2021-10-07 at 10.37.06.png" descr="Screenshot 2021-10-07 at 10.37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323" y="4561268"/>
            <a:ext cx="10439552" cy="523813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Data Augmentation"/>
          <p:cNvSpPr txBox="1"/>
          <p:nvPr>
            <p:ph type="title"/>
          </p:nvPr>
        </p:nvSpPr>
        <p:spPr>
          <a:xfrm>
            <a:off x="268650" y="41801"/>
            <a:ext cx="10994263" cy="2575376"/>
          </a:xfrm>
          <a:prstGeom prst="rect">
            <a:avLst/>
          </a:prstGeom>
        </p:spPr>
        <p:txBody>
          <a:bodyPr/>
          <a:lstStyle>
            <a:lvl1pPr defTabSz="2096971">
              <a:defRPr spc="-199" sz="9976"/>
            </a:lvl1pPr>
          </a:lstStyle>
          <a:p>
            <a:pPr/>
            <a:r>
              <a:t>Data Augmentation</a:t>
            </a:r>
          </a:p>
        </p:txBody>
      </p:sp>
      <p:sp>
        <p:nvSpPr>
          <p:cNvPr id="191" name="For any AI Techniques, we needed a lot of data"/>
          <p:cNvSpPr txBox="1"/>
          <p:nvPr/>
        </p:nvSpPr>
        <p:spPr>
          <a:xfrm>
            <a:off x="314646" y="2166877"/>
            <a:ext cx="6378306" cy="211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For any AI Techniques, we needed a lot of data</a:t>
            </a:r>
          </a:p>
        </p:txBody>
      </p:sp>
      <p:sp>
        <p:nvSpPr>
          <p:cNvPr id="192" name="Ring Augmentation - a wln writer from graphs"/>
          <p:cNvSpPr txBox="1"/>
          <p:nvPr/>
        </p:nvSpPr>
        <p:spPr>
          <a:xfrm>
            <a:off x="18205966" y="272056"/>
            <a:ext cx="5941596" cy="211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Ring Augmentation - a wln writer from graphs</a:t>
            </a:r>
          </a:p>
        </p:txBody>
      </p:sp>
      <p:pic>
        <p:nvPicPr>
          <p:cNvPr id="193" name="Classes_After_Augment.png" descr="Classes_After_Augm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63633" y="5127220"/>
            <a:ext cx="7220369" cy="454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30822" t="0" r="30822" b="0"/>
          <a:stretch>
            <a:fillRect/>
          </a:stretch>
        </p:blipFill>
        <p:spPr>
          <a:xfrm>
            <a:off x="19380090" y="2734498"/>
            <a:ext cx="2720154" cy="2363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12718" t="0" r="11148" b="0"/>
          <a:stretch>
            <a:fillRect/>
          </a:stretch>
        </p:blipFill>
        <p:spPr>
          <a:xfrm>
            <a:off x="18133723" y="9728517"/>
            <a:ext cx="5881754" cy="2575216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A2E"/>
          <p:cNvSpPr txBox="1"/>
          <p:nvPr/>
        </p:nvSpPr>
        <p:spPr>
          <a:xfrm>
            <a:off x="23227995" y="3076286"/>
            <a:ext cx="759715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A2E</a:t>
            </a:r>
          </a:p>
        </p:txBody>
      </p:sp>
      <p:sp>
        <p:nvSpPr>
          <p:cNvPr id="197" name="B8G"/>
          <p:cNvSpPr txBox="1"/>
          <p:nvPr/>
        </p:nvSpPr>
        <p:spPr>
          <a:xfrm>
            <a:off x="23195102" y="5494376"/>
            <a:ext cx="825501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B8G</a:t>
            </a:r>
          </a:p>
        </p:txBody>
      </p:sp>
      <p:sp>
        <p:nvSpPr>
          <p:cNvPr id="198" name="DPUO"/>
          <p:cNvSpPr txBox="1"/>
          <p:nvPr/>
        </p:nvSpPr>
        <p:spPr>
          <a:xfrm>
            <a:off x="16802931" y="3654869"/>
            <a:ext cx="1122071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DPUO</a:t>
            </a:r>
          </a:p>
        </p:txBody>
      </p:sp>
      <p:sp>
        <p:nvSpPr>
          <p:cNvPr id="199" name="Line"/>
          <p:cNvSpPr/>
          <p:nvPr/>
        </p:nvSpPr>
        <p:spPr>
          <a:xfrm>
            <a:off x="18170431" y="3984161"/>
            <a:ext cx="964228" cy="1"/>
          </a:xfrm>
          <a:prstGeom prst="line">
            <a:avLst/>
          </a:prstGeom>
          <a:ln w="25400">
            <a:solidFill>
              <a:srgbClr val="5F5F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0" name="Line"/>
          <p:cNvSpPr/>
          <p:nvPr/>
        </p:nvSpPr>
        <p:spPr>
          <a:xfrm flipH="1" flipV="1">
            <a:off x="21616695" y="5047092"/>
            <a:ext cx="1386137" cy="709007"/>
          </a:xfrm>
          <a:prstGeom prst="line">
            <a:avLst/>
          </a:prstGeom>
          <a:ln w="25400">
            <a:solidFill>
              <a:srgbClr val="5F5F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1" name="Line"/>
          <p:cNvSpPr/>
          <p:nvPr/>
        </p:nvSpPr>
        <p:spPr>
          <a:xfrm flipH="1">
            <a:off x="22015133" y="3355815"/>
            <a:ext cx="1117173" cy="502510"/>
          </a:xfrm>
          <a:prstGeom prst="line">
            <a:avLst/>
          </a:prstGeom>
          <a:ln w="25400">
            <a:solidFill>
              <a:srgbClr val="5F5F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1" name="Connection Line"/>
          <p:cNvSpPr/>
          <p:nvPr/>
        </p:nvSpPr>
        <p:spPr>
          <a:xfrm>
            <a:off x="17589574" y="5644626"/>
            <a:ext cx="2114808" cy="1356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37" fill="norm" stroke="1" extrusionOk="0">
                <a:moveTo>
                  <a:pt x="0" y="21330"/>
                </a:moveTo>
                <a:cubicBezTo>
                  <a:pt x="9242" y="21600"/>
                  <a:pt x="16442" y="1449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12" name="Connection Line"/>
          <p:cNvSpPr/>
          <p:nvPr/>
        </p:nvSpPr>
        <p:spPr>
          <a:xfrm>
            <a:off x="17589574" y="7340093"/>
            <a:ext cx="2114808" cy="1356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37" fill="norm" stroke="1" extrusionOk="0">
                <a:moveTo>
                  <a:pt x="0" y="7"/>
                </a:moveTo>
                <a:cubicBezTo>
                  <a:pt x="9242" y="-263"/>
                  <a:pt x="16442" y="6847"/>
                  <a:pt x="21600" y="21337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04" name="B2Z"/>
          <p:cNvSpPr txBox="1"/>
          <p:nvPr/>
        </p:nvSpPr>
        <p:spPr>
          <a:xfrm>
            <a:off x="16182853" y="11287985"/>
            <a:ext cx="772872" cy="52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B2Z</a:t>
            </a:r>
          </a:p>
        </p:txBody>
      </p:sp>
      <p:sp>
        <p:nvSpPr>
          <p:cNvPr id="205" name="Line"/>
          <p:cNvSpPr/>
          <p:nvPr/>
        </p:nvSpPr>
        <p:spPr>
          <a:xfrm>
            <a:off x="17149379" y="11549707"/>
            <a:ext cx="964228" cy="1"/>
          </a:xfrm>
          <a:prstGeom prst="line">
            <a:avLst/>
          </a:prstGeom>
          <a:ln w="25400">
            <a:solidFill>
              <a:srgbClr val="5F5F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6" name="KQ"/>
          <p:cNvSpPr txBox="1"/>
          <p:nvPr/>
        </p:nvSpPr>
        <p:spPr>
          <a:xfrm>
            <a:off x="22837153" y="8654389"/>
            <a:ext cx="621742" cy="52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KQ</a:t>
            </a:r>
          </a:p>
        </p:txBody>
      </p:sp>
      <p:sp>
        <p:nvSpPr>
          <p:cNvPr id="207" name="Line"/>
          <p:cNvSpPr/>
          <p:nvPr/>
        </p:nvSpPr>
        <p:spPr>
          <a:xfrm flipH="1">
            <a:off x="22679809" y="9239507"/>
            <a:ext cx="159199" cy="519681"/>
          </a:xfrm>
          <a:prstGeom prst="line">
            <a:avLst/>
          </a:prstGeom>
          <a:ln w="25400">
            <a:solidFill>
              <a:srgbClr val="5F5F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8189" y="10769248"/>
            <a:ext cx="2419434" cy="2763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creenshot 2021-10-07 at 11.01.40.png" descr="Screenshot 2021-10-07 at 11.01.4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1996" y="4542974"/>
            <a:ext cx="2240905" cy="121165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Wln Characters"/>
          <p:cNvSpPr txBox="1"/>
          <p:nvPr/>
        </p:nvSpPr>
        <p:spPr>
          <a:xfrm>
            <a:off x="6506650" y="4209679"/>
            <a:ext cx="1951597" cy="41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191919"/>
                </a:solidFill>
              </a:defRPr>
            </a:lvl1pPr>
          </a:lstStyle>
          <a:p>
            <a:pPr/>
            <a:r>
              <a:t>Wln Characters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miles to WLN Neural Translation"/>
          <p:cNvSpPr txBox="1"/>
          <p:nvPr>
            <p:ph type="title"/>
          </p:nvPr>
        </p:nvSpPr>
        <p:spPr>
          <a:xfrm>
            <a:off x="268650" y="41801"/>
            <a:ext cx="10994263" cy="2575376"/>
          </a:xfrm>
          <a:prstGeom prst="rect">
            <a:avLst/>
          </a:prstGeom>
        </p:spPr>
        <p:txBody>
          <a:bodyPr/>
          <a:lstStyle>
            <a:lvl1pPr defTabSz="1877520">
              <a:defRPr spc="-178" sz="8932"/>
            </a:lvl1pPr>
          </a:lstStyle>
          <a:p>
            <a:pPr/>
            <a:r>
              <a:t>Smiles to WLN Neural Translation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97" y="10835333"/>
            <a:ext cx="2109213" cy="2812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48"/>
          <a:stretch>
            <a:fillRect/>
          </a:stretch>
        </p:blipFill>
        <p:spPr>
          <a:xfrm>
            <a:off x="16852410" y="246928"/>
            <a:ext cx="8243999" cy="954390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We needed a way to capture the other ring systems in Pubchem"/>
          <p:cNvSpPr txBox="1"/>
          <p:nvPr/>
        </p:nvSpPr>
        <p:spPr>
          <a:xfrm>
            <a:off x="314646" y="2668140"/>
            <a:ext cx="6378306" cy="211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We needed a way to capture the other ring systems in Pubchem</a:t>
            </a:r>
          </a:p>
        </p:txBody>
      </p:sp>
      <p:pic>
        <p:nvPicPr>
          <p:cNvPr id="218" name="Screenshot 2021-10-07 at 10.14.26.png" descr="Screenshot 2021-10-07 at 10.14.2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38280" y="6672350"/>
            <a:ext cx="12943080" cy="1667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Screenshot 2021-10-07 at 10.15.52.png" descr="Screenshot 2021-10-07 at 10.15.5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773" y="5172920"/>
            <a:ext cx="16147419" cy="1567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DecoderSRC3c1(ccccc1)P(Cl)[NH-].png" descr="DecoderSRC3c1(ccccc1)P(Cl)[NH-].png"/>
          <p:cNvPicPr>
            <a:picLocks noChangeAspect="1"/>
          </p:cNvPicPr>
          <p:nvPr/>
        </p:nvPicPr>
        <p:blipFill>
          <a:blip r:embed="rId6">
            <a:extLst/>
          </a:blip>
          <a:srcRect l="8511" t="31892" r="7038" b="25916"/>
          <a:stretch>
            <a:fillRect/>
          </a:stretch>
        </p:blipFill>
        <p:spPr>
          <a:xfrm>
            <a:off x="4618763" y="9296373"/>
            <a:ext cx="14790607" cy="369470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Wln parser + transformer…"/>
          <p:cNvSpPr txBox="1"/>
          <p:nvPr/>
        </p:nvSpPr>
        <p:spPr>
          <a:xfrm>
            <a:off x="10693275" y="281241"/>
            <a:ext cx="7095965" cy="2686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Wln parser + transformer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96% translation on Pubchem 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creenshot 2021-10-07 at 11.03.17.png" descr="Screenshot 2021-10-07 at 11.03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6169" y="560606"/>
            <a:ext cx="13483806" cy="12343012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Molecular Generation With WLN - Variational Auto-encoders &amp; GAN’s"/>
          <p:cNvSpPr txBox="1"/>
          <p:nvPr>
            <p:ph type="title"/>
          </p:nvPr>
        </p:nvSpPr>
        <p:spPr>
          <a:xfrm>
            <a:off x="268650" y="41801"/>
            <a:ext cx="11754747" cy="2575376"/>
          </a:xfrm>
          <a:prstGeom prst="rect">
            <a:avLst/>
          </a:prstGeom>
        </p:spPr>
        <p:txBody>
          <a:bodyPr/>
          <a:lstStyle>
            <a:lvl1pPr defTabSz="1292319">
              <a:defRPr spc="-122" sz="6147"/>
            </a:lvl1pPr>
          </a:lstStyle>
          <a:p>
            <a:pPr/>
            <a:r>
              <a:t>Molecular Generation With WLN - Variational Auto-encoders &amp; GAN’s</a:t>
            </a:r>
          </a:p>
        </p:txBody>
      </p:sp>
      <p:sp>
        <p:nvSpPr>
          <p:cNvPr id="225" name="Creation of a 512 dim vector representation"/>
          <p:cNvSpPr txBox="1"/>
          <p:nvPr/>
        </p:nvSpPr>
        <p:spPr>
          <a:xfrm>
            <a:off x="395495" y="2927634"/>
            <a:ext cx="6378306" cy="2686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Creation of a 512 dim vector representation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6923"/>
          <a:stretch>
            <a:fillRect/>
          </a:stretch>
        </p:blipFill>
        <p:spPr>
          <a:xfrm>
            <a:off x="22335449" y="129736"/>
            <a:ext cx="1940706" cy="2575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Screen Recording 2021-10-07 at 11.23.36.mov" descr="Screen Recording 2021-10-07 at 11.23.36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498700" y="7425114"/>
            <a:ext cx="5717021" cy="5490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Screenshot 2021-10-07 at 11.25.14.png" descr="Screenshot 2021-10-07 at 11.25.1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41919" y="6963341"/>
            <a:ext cx="5717021" cy="5993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9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2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2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 Hint at Unreasonable Efficiency - Dual VAE"/>
          <p:cNvSpPr txBox="1"/>
          <p:nvPr>
            <p:ph type="title"/>
          </p:nvPr>
        </p:nvSpPr>
        <p:spPr>
          <a:xfrm>
            <a:off x="268650" y="41801"/>
            <a:ext cx="11754747" cy="2575376"/>
          </a:xfrm>
          <a:prstGeom prst="rect">
            <a:avLst/>
          </a:prstGeom>
        </p:spPr>
        <p:txBody>
          <a:bodyPr/>
          <a:lstStyle>
            <a:lvl1pPr defTabSz="1877520">
              <a:defRPr spc="-178" sz="8932"/>
            </a:lvl1pPr>
          </a:lstStyle>
          <a:p>
            <a:pPr/>
            <a:r>
              <a:t>A Hint at Unreasonable Efficiency - Dual VAE 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93" y="10883041"/>
            <a:ext cx="1701758" cy="2811857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“ All SMILES Variational Autoencoder ”…"/>
          <p:cNvSpPr txBox="1"/>
          <p:nvPr/>
        </p:nvSpPr>
        <p:spPr>
          <a:xfrm>
            <a:off x="308589" y="2851109"/>
            <a:ext cx="13329427" cy="30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54000" algn="l" defTabSz="457200">
              <a:lnSpc>
                <a:spcPts val="5400"/>
              </a:lnSpc>
              <a:spcBef>
                <a:spcPts val="1200"/>
              </a:spcBef>
              <a:defRPr b="1" sz="220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“ All SMILES Variational Autoencoder </a:t>
            </a:r>
            <a:r>
              <a:rPr spc="22"/>
              <a:t>”</a:t>
            </a:r>
            <a:endParaRPr spc="22"/>
          </a:p>
          <a:p>
            <a:pPr marL="254000" algn="l" defTabSz="457200">
              <a:lnSpc>
                <a:spcPts val="5400"/>
              </a:lnSpc>
              <a:spcBef>
                <a:spcPts val="1200"/>
              </a:spcBef>
              <a:defRPr b="1" sz="220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“ All SMILES Variational Autoencoder for Molecular Property Prediction and Optimization </a:t>
            </a:r>
            <a:r>
              <a:rPr spc="22"/>
              <a:t>”</a:t>
            </a:r>
            <a:endParaRPr spc="22"/>
          </a:p>
          <a:p>
            <a:pPr marL="254000" algn="l" defTabSz="457200">
              <a:lnSpc>
                <a:spcPts val="5400"/>
              </a:lnSpc>
              <a:spcBef>
                <a:spcPts val="1200"/>
              </a:spcBef>
              <a:defRPr b="1" sz="220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spc="22"/>
              <a:t>“ VAE-Sim: a novel molecular similarity measure based on a variational autoencoder ”</a:t>
            </a:r>
            <a:endParaRPr spc="22"/>
          </a:p>
          <a:p>
            <a:pPr algn="l" defTabSz="457200">
              <a:lnSpc>
                <a:spcPts val="4900"/>
              </a:lnSpc>
              <a:spcBef>
                <a:spcPts val="2000"/>
              </a:spcBef>
              <a:defRPr b="1" sz="2200">
                <a:solidFill>
                  <a:srgbClr val="131313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endParaRPr spc="22"/>
          </a:p>
          <a:p>
            <a:pPr marL="254000" algn="l" defTabSz="457200">
              <a:lnSpc>
                <a:spcPts val="5400"/>
              </a:lnSpc>
              <a:spcBef>
                <a:spcPts val="1200"/>
              </a:spcBef>
              <a:defRPr b="1" sz="220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 </a:t>
            </a:r>
          </a:p>
        </p:txBody>
      </p:sp>
      <p:pic>
        <p:nvPicPr>
          <p:cNvPr id="233" name="Screenshot 2021-10-11 at 20.33.18.png" descr="Screenshot 2021-10-11 at 20.33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08960" y="1389674"/>
            <a:ext cx="10520641" cy="11300619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miles"/>
          <p:cNvSpPr txBox="1"/>
          <p:nvPr/>
        </p:nvSpPr>
        <p:spPr>
          <a:xfrm>
            <a:off x="17289111" y="560938"/>
            <a:ext cx="102321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Smiles</a:t>
            </a:r>
          </a:p>
        </p:txBody>
      </p:sp>
      <p:sp>
        <p:nvSpPr>
          <p:cNvPr id="235" name="Wln"/>
          <p:cNvSpPr txBox="1"/>
          <p:nvPr/>
        </p:nvSpPr>
        <p:spPr>
          <a:xfrm>
            <a:off x="20336008" y="560938"/>
            <a:ext cx="63368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Wln</a:t>
            </a:r>
          </a:p>
        </p:txBody>
      </p:sp>
      <p:sp>
        <p:nvSpPr>
          <p:cNvPr id="236" name="Smiles"/>
          <p:cNvSpPr txBox="1"/>
          <p:nvPr/>
        </p:nvSpPr>
        <p:spPr>
          <a:xfrm>
            <a:off x="17289111" y="13057664"/>
            <a:ext cx="102321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Smiles</a:t>
            </a:r>
          </a:p>
        </p:txBody>
      </p:sp>
      <p:sp>
        <p:nvSpPr>
          <p:cNvPr id="237" name="Wln"/>
          <p:cNvSpPr txBox="1"/>
          <p:nvPr/>
        </p:nvSpPr>
        <p:spPr>
          <a:xfrm>
            <a:off x="20336008" y="13057664"/>
            <a:ext cx="63368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Wln</a:t>
            </a:r>
          </a:p>
        </p:txBody>
      </p:sp>
      <p:sp>
        <p:nvSpPr>
          <p:cNvPr id="238" name="Line"/>
          <p:cNvSpPr/>
          <p:nvPr/>
        </p:nvSpPr>
        <p:spPr>
          <a:xfrm>
            <a:off x="18430839" y="1064353"/>
            <a:ext cx="539253" cy="53925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9" name="Line"/>
          <p:cNvSpPr/>
          <p:nvPr/>
        </p:nvSpPr>
        <p:spPr>
          <a:xfrm>
            <a:off x="19695284" y="12738849"/>
            <a:ext cx="539253" cy="53925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0" name="Line"/>
          <p:cNvSpPr/>
          <p:nvPr/>
        </p:nvSpPr>
        <p:spPr>
          <a:xfrm flipH="1">
            <a:off x="19686305" y="1064353"/>
            <a:ext cx="539253" cy="53925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1" name="Line"/>
          <p:cNvSpPr/>
          <p:nvPr/>
        </p:nvSpPr>
        <p:spPr>
          <a:xfrm flipH="1">
            <a:off x="18421859" y="12738849"/>
            <a:ext cx="539253" cy="53925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48" y="5240740"/>
            <a:ext cx="7290414" cy="4624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12830" y="5240740"/>
            <a:ext cx="7159894" cy="4624099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Accuracy Lines eventually meet at &gt;99% Accuracy for both Smiles &amp; WLN"/>
          <p:cNvSpPr txBox="1"/>
          <p:nvPr/>
        </p:nvSpPr>
        <p:spPr>
          <a:xfrm>
            <a:off x="2487472" y="10226247"/>
            <a:ext cx="11005568" cy="2686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Accuracy Lines eventually meet at &gt;99% Accuracy for both Smiles &amp; WLN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hemical Descriptor Regression Experiment - Delaney"/>
          <p:cNvSpPr txBox="1"/>
          <p:nvPr>
            <p:ph type="title"/>
          </p:nvPr>
        </p:nvSpPr>
        <p:spPr>
          <a:xfrm>
            <a:off x="268650" y="41801"/>
            <a:ext cx="11754747" cy="2575376"/>
          </a:xfrm>
          <a:prstGeom prst="rect">
            <a:avLst/>
          </a:prstGeom>
        </p:spPr>
        <p:txBody>
          <a:bodyPr/>
          <a:lstStyle>
            <a:lvl1pPr defTabSz="1341086">
              <a:defRPr spc="-127" sz="6380"/>
            </a:lvl1pPr>
          </a:lstStyle>
          <a:p>
            <a:pPr/>
            <a:r>
              <a:t>Chemical Descriptor Regression Experiment - Delaney</a:t>
            </a:r>
          </a:p>
        </p:txBody>
      </p:sp>
      <p:sp>
        <p:nvSpPr>
          <p:cNvPr id="247" name="We recreated the Delaney data set to test property prediction"/>
          <p:cNvSpPr txBox="1"/>
          <p:nvPr/>
        </p:nvSpPr>
        <p:spPr>
          <a:xfrm>
            <a:off x="346986" y="2373871"/>
            <a:ext cx="6378306" cy="2768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We recreated the Delaney data set to test property prediction</a:t>
            </a:r>
          </a:p>
        </p:txBody>
      </p:sp>
      <p:pic>
        <p:nvPicPr>
          <p:cNvPr id="248" name="Screenshot 2021-10-07 at 11.31.07.png" descr="Screenshot 2021-10-07 at 11.31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3151" y="5545548"/>
            <a:ext cx="7413982" cy="6246116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miles…"/>
          <p:cNvSpPr txBox="1"/>
          <p:nvPr/>
        </p:nvSpPr>
        <p:spPr>
          <a:xfrm>
            <a:off x="852795" y="7762805"/>
            <a:ext cx="1588368" cy="119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Smiles </a:t>
            </a:r>
          </a:p>
          <a:p>
            <a:pPr/>
            <a:r>
              <a:t>Or/&amp;</a:t>
            </a:r>
          </a:p>
          <a:p>
            <a:pPr/>
            <a:r>
              <a:t>WLN</a:t>
            </a:r>
          </a:p>
        </p:txBody>
      </p:sp>
      <p:sp>
        <p:nvSpPr>
          <p:cNvPr id="250" name="Line"/>
          <p:cNvSpPr/>
          <p:nvPr/>
        </p:nvSpPr>
        <p:spPr>
          <a:xfrm>
            <a:off x="2227047" y="8414676"/>
            <a:ext cx="85777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51" name="measured_solubility.png" descr="measured_solubilit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2401" y="1793861"/>
            <a:ext cx="6809221" cy="9699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h_bond_donors.png" descr="h_bond_donor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75188" y="1793861"/>
            <a:ext cx="6809221" cy="9699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488778" y="11148976"/>
            <a:ext cx="3433835" cy="2575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Why should WLN continue? - Graph Representation Learning"/>
          <p:cNvSpPr txBox="1"/>
          <p:nvPr>
            <p:ph type="title"/>
          </p:nvPr>
        </p:nvSpPr>
        <p:spPr>
          <a:xfrm>
            <a:off x="268650" y="41801"/>
            <a:ext cx="11754747" cy="2575376"/>
          </a:xfrm>
          <a:prstGeom prst="rect">
            <a:avLst/>
          </a:prstGeom>
        </p:spPr>
        <p:txBody>
          <a:bodyPr/>
          <a:lstStyle>
            <a:lvl1pPr defTabSz="1365469">
              <a:defRPr spc="-129" sz="6496"/>
            </a:lvl1pPr>
          </a:lstStyle>
          <a:p>
            <a:pPr/>
            <a:r>
              <a:t>Why should WLN continue? - Graph Representation Learning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93279" y="1714121"/>
            <a:ext cx="9450917" cy="3796592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We wouldn’t usually just input a representation for prediction…"/>
          <p:cNvSpPr txBox="1"/>
          <p:nvPr/>
        </p:nvSpPr>
        <p:spPr>
          <a:xfrm>
            <a:off x="379325" y="2530114"/>
            <a:ext cx="6378306" cy="7177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We wouldn’t usually just input a representation for prediction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However they are useful in structured learning!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The more information we have the better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3262" r="0" b="7070"/>
          <a:stretch>
            <a:fillRect/>
          </a:stretch>
        </p:blipFill>
        <p:spPr>
          <a:xfrm>
            <a:off x="14178201" y="6048228"/>
            <a:ext cx="10480981" cy="4368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T1_Morgan_Space.png" descr="T1_Morgan_Spac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08877" y="3424304"/>
            <a:ext cx="7033157" cy="6867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548202" y="10749771"/>
            <a:ext cx="2766248" cy="29500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hank you for Listening"/>
          <p:cNvSpPr txBox="1"/>
          <p:nvPr>
            <p:ph type="ctrTitle"/>
          </p:nvPr>
        </p:nvSpPr>
        <p:spPr>
          <a:xfrm>
            <a:off x="220141" y="106480"/>
            <a:ext cx="11754746" cy="2575376"/>
          </a:xfrm>
          <a:prstGeom prst="rect">
            <a:avLst/>
          </a:prstGeom>
        </p:spPr>
        <p:txBody>
          <a:bodyPr anchor="ctr"/>
          <a:lstStyle>
            <a:lvl1pPr defTabSz="1877520">
              <a:defRPr b="0" spc="-178" sz="89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Thank you for Listening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9045" t="0" r="0" b="6529"/>
          <a:stretch>
            <a:fillRect/>
          </a:stretch>
        </p:blipFill>
        <p:spPr>
          <a:xfrm>
            <a:off x="11086309" y="2101612"/>
            <a:ext cx="3743718" cy="4143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30224" y="2890929"/>
            <a:ext cx="2491951" cy="4016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14556" y="6850866"/>
            <a:ext cx="2810078" cy="3209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07215" y="5474086"/>
            <a:ext cx="2491951" cy="332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0" b="6923"/>
          <a:stretch>
            <a:fillRect/>
          </a:stretch>
        </p:blipFill>
        <p:spPr>
          <a:xfrm>
            <a:off x="12009950" y="6840187"/>
            <a:ext cx="2418821" cy="3209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90140" y="10826336"/>
            <a:ext cx="3928700" cy="2946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719512" y="10666338"/>
            <a:ext cx="2766248" cy="2950059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Happy to answer any questions about these Zombie notations!"/>
          <p:cNvSpPr txBox="1"/>
          <p:nvPr/>
        </p:nvSpPr>
        <p:spPr>
          <a:xfrm>
            <a:off x="411665" y="3132037"/>
            <a:ext cx="6378306" cy="211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Happy to answer any questions about these Zombie notations!</a:t>
            </a:r>
          </a:p>
        </p:txBody>
      </p:sp>
      <p:sp>
        <p:nvSpPr>
          <p:cNvPr id="271" name="Jeremy Frey…"/>
          <p:cNvSpPr txBox="1"/>
          <p:nvPr/>
        </p:nvSpPr>
        <p:spPr>
          <a:xfrm>
            <a:off x="249606" y="11909643"/>
            <a:ext cx="5374399" cy="171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000000"/>
                </a:solidFill>
              </a:defRPr>
            </a:pPr>
            <a:r>
              <a:t>Jeremy Frey </a:t>
            </a:r>
          </a:p>
          <a:p>
            <a:pPr algn="l">
              <a:defRPr sz="2600">
                <a:solidFill>
                  <a:srgbClr val="000000"/>
                </a:solidFill>
              </a:defRPr>
            </a:pPr>
            <a:r>
              <a:t>Michael Blakey</a:t>
            </a:r>
          </a:p>
          <a:p>
            <a:pPr algn="l">
              <a:defRPr sz="2600">
                <a:solidFill>
                  <a:srgbClr val="000000"/>
                </a:solidFill>
              </a:defRPr>
            </a:pPr>
            <a:r>
              <a:t>The Frey Research Group</a:t>
            </a:r>
          </a:p>
          <a:p>
            <a:pPr algn="l">
              <a:defRPr sz="2600">
                <a:solidFill>
                  <a:srgbClr val="000000"/>
                </a:solidFill>
              </a:defRPr>
            </a:pPr>
            <a:r>
              <a:t>University of Southampton 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810288" y="9771074"/>
            <a:ext cx="2324152" cy="3840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